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6"/>
    </p:embeddedFont>
    <p:embeddedFont>
      <p:font typeface="Montserrat" charset="1" panose="00000500000000000000"/>
      <p:regular r:id="rId17"/>
    </p:embeddedFont>
    <p:embeddedFont>
      <p:font typeface="Roboto Bold" charset="1" panose="02000000000000000000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shutosh-bitmesra.medium.com/oltp-and-olap-what-are-the-differences-a6e21f25bfe0" TargetMode="External" Type="http://schemas.openxmlformats.org/officeDocument/2006/relationships/hyperlink"/><Relationship Id="rId3" Target="https://www.keboola.com/blog/data-warehouse-vs-database" TargetMode="External" Type="http://schemas.openxmlformats.org/officeDocument/2006/relationships/hyperlink"/><Relationship Id="rId4" Target="https://galaktika-soft.com/blog/olap-cubes.html" TargetMode="External" Type="http://schemas.openxmlformats.org/officeDocument/2006/relationships/hyperlink"/><Relationship Id="rId5" Target="https://www.erp-information.com/online-analytical-processing.html" TargetMode="External" Type="http://schemas.openxmlformats.org/officeDocument/2006/relationships/hyperlink"/><Relationship Id="rId6" Target="https://www.altexsoft.com/blog/enterprise-data-warehouse-concepts/" TargetMode="External" Type="http://schemas.openxmlformats.org/officeDocument/2006/relationships/hyperlink"/><Relationship Id="rId7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2501583"/>
            <a:ext cx="10072534" cy="392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Role and Evolution of Data Warehousing and OLAP in Modern Data Analytics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7227854"/>
            <a:ext cx="909649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Presented by Hognogi Ana-Maria Cristina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43739"/>
            <a:ext cx="9627486" cy="6970861"/>
            <a:chOff x="0" y="0"/>
            <a:chExt cx="12836648" cy="92944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12836648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</a:pPr>
              <a:r>
                <a:rPr lang="en-US" b="true" sz="56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</a:t>
              </a:r>
              <a:r>
                <a:rPr lang="en-US" b="true" sz="5600" strike="noStrik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esource page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3426606"/>
              <a:ext cx="1283664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457656"/>
              <a:ext cx="12836648" cy="41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6"/>
                </a:lnSpc>
              </a:pPr>
              <a:r>
                <a:rPr lang="en-US" sz="1797" u="sng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  <a:hlinkClick r:id="rId2" tooltip="https://ashutosh-bitmesra.medium.com/oltp-and-olap-what-are-the-differences-a6e21f25bfe0"/>
                </a:rPr>
                <a:t>https://ashutosh-bitmesra.medium.com/oltp-and-olap-what-are-the-differences-a6e21f25bfe0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4891987"/>
              <a:ext cx="1283664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923037"/>
              <a:ext cx="12836648" cy="41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6"/>
                </a:lnSpc>
              </a:pPr>
              <a:r>
                <a:rPr lang="en-US" sz="1797" u="sng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  <a:hlinkClick r:id="rId3" tooltip="https://www.keboola.com/blog/data-warehouse-vs-database"/>
                </a:rPr>
                <a:t>https://www.keboola.com/blog/data-warehouse-vs-database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6357368"/>
              <a:ext cx="1283664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388418"/>
              <a:ext cx="12836648" cy="41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6"/>
                </a:lnSpc>
              </a:pPr>
              <a:r>
                <a:rPr lang="en-US" sz="1797" u="sng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  <a:hlinkClick r:id="rId4" tooltip="https://galaktika-soft.com/blog/olap-cubes.html"/>
                </a:rPr>
                <a:t>https://galaktika-soft.com/blog/olap-cubes.html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7822750"/>
              <a:ext cx="1283664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853800"/>
              <a:ext cx="12836648" cy="41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6"/>
                </a:lnSpc>
              </a:pPr>
              <a:r>
                <a:rPr lang="en-US" sz="1797" u="sng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  <a:hlinkClick r:id="rId5" tooltip="https://www.erp-information.com/online-analytical-processing.html"/>
                </a:rPr>
                <a:t>https://www.erp-information.com/online-analytical-processing.html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9288131"/>
              <a:ext cx="1283664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8319181"/>
              <a:ext cx="12836648" cy="41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6"/>
                </a:lnSpc>
              </a:pPr>
              <a:r>
                <a:rPr lang="en-US" sz="1797" u="sng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  <a:hlinkClick r:id="rId6" tooltip="https://www.altexsoft.com/blog/enterprise-data-warehouse-concepts/"/>
                </a:rPr>
                <a:t>https://www.altexsoft.com/blog/enterprise-data-warehouse-concepts/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56186" y="1028700"/>
            <a:ext cx="7285911" cy="8174935"/>
          </a:xfrm>
          <a:custGeom>
            <a:avLst/>
            <a:gdLst/>
            <a:ahLst/>
            <a:cxnLst/>
            <a:rect r="r" b="b" t="t" l="l"/>
            <a:pathLst>
              <a:path h="8174935" w="7285911">
                <a:moveTo>
                  <a:pt x="0" y="0"/>
                </a:moveTo>
                <a:lnTo>
                  <a:pt x="7285911" y="0"/>
                </a:lnTo>
                <a:lnTo>
                  <a:pt x="7285911" y="8174935"/>
                </a:lnTo>
                <a:lnTo>
                  <a:pt x="0" y="8174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06378" y="4467574"/>
            <a:ext cx="0" cy="38433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277828" y="4246632"/>
            <a:ext cx="8720364" cy="4360182"/>
          </a:xfrm>
          <a:custGeom>
            <a:avLst/>
            <a:gdLst/>
            <a:ahLst/>
            <a:cxnLst/>
            <a:rect r="r" b="b" t="t" l="l"/>
            <a:pathLst>
              <a:path h="4360182" w="8720364">
                <a:moveTo>
                  <a:pt x="0" y="0"/>
                </a:moveTo>
                <a:lnTo>
                  <a:pt x="8720363" y="0"/>
                </a:lnTo>
                <a:lnTo>
                  <a:pt x="8720363" y="4360182"/>
                </a:lnTo>
                <a:lnTo>
                  <a:pt x="0" y="436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73254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53068"/>
            <a:ext cx="7195263" cy="50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is everywhere! Businesses need tools to manage and analyze it effectively. </a:t>
            </a:r>
            <a:r>
              <a:rPr lang="en-US" b="true" sz="36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Warehousing</a:t>
            </a:r>
            <a:r>
              <a:rPr lang="en-US" sz="36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stores data from multiple sources, while </a:t>
            </a:r>
            <a:r>
              <a:rPr lang="en-US" b="true" sz="36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OLAP</a:t>
            </a:r>
            <a:r>
              <a:rPr lang="en-US" sz="36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helps analyze it across dimensions, uncovering trends and insights.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29815"/>
            <a:ext cx="8293895" cy="1357185"/>
            <a:chOff x="0" y="0"/>
            <a:chExt cx="2101371" cy="3438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1371" cy="343861"/>
            </a:xfrm>
            <a:custGeom>
              <a:avLst/>
              <a:gdLst/>
              <a:ahLst/>
              <a:cxnLst/>
              <a:rect r="r" b="b" t="t" l="l"/>
              <a:pathLst>
                <a:path h="343861" w="2101371">
                  <a:moveTo>
                    <a:pt x="0" y="0"/>
                  </a:moveTo>
                  <a:lnTo>
                    <a:pt x="2101371" y="0"/>
                  </a:lnTo>
                  <a:lnTo>
                    <a:pt x="2101371" y="343861"/>
                  </a:lnTo>
                  <a:lnTo>
                    <a:pt x="0" y="343861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1371" cy="381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9" y="0"/>
            <a:ext cx="8284686" cy="1357185"/>
            <a:chOff x="0" y="0"/>
            <a:chExt cx="2099037" cy="3438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9037" cy="343861"/>
            </a:xfrm>
            <a:custGeom>
              <a:avLst/>
              <a:gdLst/>
              <a:ahLst/>
              <a:cxnLst/>
              <a:rect r="r" b="b" t="t" l="l"/>
              <a:pathLst>
                <a:path h="343861" w="2099037">
                  <a:moveTo>
                    <a:pt x="0" y="0"/>
                  </a:moveTo>
                  <a:lnTo>
                    <a:pt x="2099037" y="0"/>
                  </a:lnTo>
                  <a:lnTo>
                    <a:pt x="2099037" y="343861"/>
                  </a:lnTo>
                  <a:lnTo>
                    <a:pt x="0" y="343861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9037" cy="381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09" y="1357185"/>
            <a:ext cx="8284686" cy="7572630"/>
          </a:xfrm>
          <a:custGeom>
            <a:avLst/>
            <a:gdLst/>
            <a:ahLst/>
            <a:cxnLst/>
            <a:rect r="r" b="b" t="t" l="l"/>
            <a:pathLst>
              <a:path h="7572630" w="8284686">
                <a:moveTo>
                  <a:pt x="0" y="0"/>
                </a:moveTo>
                <a:lnTo>
                  <a:pt x="8284686" y="0"/>
                </a:lnTo>
                <a:lnTo>
                  <a:pt x="8284686" y="7572630"/>
                </a:lnTo>
                <a:lnTo>
                  <a:pt x="0" y="757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3" r="0" b="-1455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48378" y="396390"/>
            <a:ext cx="5890717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Data Warehouse?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6114" y="3856105"/>
            <a:ext cx="5010141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 central library for data that’s subject-oriented, integrated, time-variant, and nonvolatile. It organizes information for long-term analysis and decision-making.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76972" y="-1174265"/>
            <a:ext cx="9923249" cy="11746397"/>
            <a:chOff x="0" y="0"/>
            <a:chExt cx="2613530" cy="3093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3530" cy="3093701"/>
            </a:xfrm>
            <a:custGeom>
              <a:avLst/>
              <a:gdLst/>
              <a:ahLst/>
              <a:cxnLst/>
              <a:rect r="r" b="b" t="t" l="l"/>
              <a:pathLst>
                <a:path h="3093701" w="2613530">
                  <a:moveTo>
                    <a:pt x="0" y="0"/>
                  </a:moveTo>
                  <a:lnTo>
                    <a:pt x="2613530" y="0"/>
                  </a:lnTo>
                  <a:lnTo>
                    <a:pt x="2613530" y="3093701"/>
                  </a:lnTo>
                  <a:lnTo>
                    <a:pt x="0" y="3093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13530" cy="314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3518" y="699400"/>
            <a:ext cx="9350157" cy="4220332"/>
          </a:xfrm>
          <a:custGeom>
            <a:avLst/>
            <a:gdLst/>
            <a:ahLst/>
            <a:cxnLst/>
            <a:rect r="r" b="b" t="t" l="l"/>
            <a:pathLst>
              <a:path h="4220332" w="9350157">
                <a:moveTo>
                  <a:pt x="0" y="0"/>
                </a:moveTo>
                <a:lnTo>
                  <a:pt x="9350157" y="0"/>
                </a:lnTo>
                <a:lnTo>
                  <a:pt x="9350157" y="4220332"/>
                </a:lnTo>
                <a:lnTo>
                  <a:pt x="0" y="4220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38" r="0" b="-1308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5710" y="5452589"/>
            <a:ext cx="9505773" cy="4135011"/>
          </a:xfrm>
          <a:custGeom>
            <a:avLst/>
            <a:gdLst/>
            <a:ahLst/>
            <a:cxnLst/>
            <a:rect r="r" b="b" t="t" l="l"/>
            <a:pathLst>
              <a:path h="4135011" w="9505773">
                <a:moveTo>
                  <a:pt x="0" y="0"/>
                </a:moveTo>
                <a:lnTo>
                  <a:pt x="9505773" y="0"/>
                </a:lnTo>
                <a:lnTo>
                  <a:pt x="9505773" y="4135011"/>
                </a:lnTo>
                <a:lnTo>
                  <a:pt x="0" y="4135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828" y="390525"/>
            <a:ext cx="6474246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F4F6FC"/>
                </a:solidFill>
                <a:latin typeface="Roboto Bold"/>
                <a:ea typeface="Roboto Bold"/>
                <a:cs typeface="Roboto Bold"/>
                <a:sym typeface="Roboto Bold"/>
              </a:rPr>
              <a:t>Data Warehouse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6828" y="2413590"/>
            <a:ext cx="5926983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 layers: data sources, ETL (cleaning and transforming), data storage (schemas like star and snowflake), and access tools (dashboards and queries). 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08092"/>
            <a:ext cx="10490307" cy="4877993"/>
          </a:xfrm>
          <a:custGeom>
            <a:avLst/>
            <a:gdLst/>
            <a:ahLst/>
            <a:cxnLst/>
            <a:rect r="r" b="b" t="t" l="l"/>
            <a:pathLst>
              <a:path h="4877993" w="10490307">
                <a:moveTo>
                  <a:pt x="0" y="0"/>
                </a:moveTo>
                <a:lnTo>
                  <a:pt x="10490307" y="0"/>
                </a:lnTo>
                <a:lnTo>
                  <a:pt x="10490307" y="4877993"/>
                </a:lnTo>
                <a:lnTo>
                  <a:pt x="0" y="487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6652" y="471488"/>
            <a:ext cx="4125153" cy="2975857"/>
          </a:xfrm>
          <a:custGeom>
            <a:avLst/>
            <a:gdLst/>
            <a:ahLst/>
            <a:cxnLst/>
            <a:rect r="r" b="b" t="t" l="l"/>
            <a:pathLst>
              <a:path h="2975857" w="4125153">
                <a:moveTo>
                  <a:pt x="0" y="0"/>
                </a:moveTo>
                <a:lnTo>
                  <a:pt x="4125153" y="0"/>
                </a:lnTo>
                <a:lnTo>
                  <a:pt x="4125153" y="2975856"/>
                </a:lnTo>
                <a:lnTo>
                  <a:pt x="0" y="297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71488"/>
            <a:ext cx="852573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b="true" sz="7368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OLAP?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51115"/>
            <a:ext cx="16493105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OLAP organizes data in multidimensional 'cubes,' letting users explore it across perspectives like time, location, and product. It’s the key to interactive, real-time analysis.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6251" y="0"/>
            <a:ext cx="9611749" cy="5143500"/>
          </a:xfrm>
          <a:custGeom>
            <a:avLst/>
            <a:gdLst/>
            <a:ahLst/>
            <a:cxnLst/>
            <a:rect r="r" b="b" t="t" l="l"/>
            <a:pathLst>
              <a:path h="5143500" w="9611749">
                <a:moveTo>
                  <a:pt x="0" y="0"/>
                </a:moveTo>
                <a:lnTo>
                  <a:pt x="9611749" y="0"/>
                </a:lnTo>
                <a:lnTo>
                  <a:pt x="961174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1" r="0" b="-13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429116"/>
            <a:ext cx="8764582" cy="4382291"/>
          </a:xfrm>
          <a:custGeom>
            <a:avLst/>
            <a:gdLst/>
            <a:ahLst/>
            <a:cxnLst/>
            <a:rect r="r" b="b" t="t" l="l"/>
            <a:pathLst>
              <a:path h="4382291" w="8764582">
                <a:moveTo>
                  <a:pt x="0" y="0"/>
                </a:moveTo>
                <a:lnTo>
                  <a:pt x="8764582" y="0"/>
                </a:lnTo>
                <a:lnTo>
                  <a:pt x="8764582" y="4382291"/>
                </a:lnTo>
                <a:lnTo>
                  <a:pt x="0" y="4382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666739"/>
            <a:ext cx="6659995" cy="4953523"/>
            <a:chOff x="0" y="0"/>
            <a:chExt cx="8879993" cy="66046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879993" cy="297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</a:pPr>
              <a:r>
                <a:rPr lang="en-US" b="true" sz="7349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How Does OLAP Work?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10779"/>
              <a:ext cx="8879993" cy="3393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8"/>
                </a:lnSpc>
              </a:pPr>
              <a:r>
                <a:rPr lang="en-US" sz="2442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is extracted from various sources and stored in the Data Warehouse. It is then cleaned, transformed, and organized into OLAP cubes, where it is pre-calculated and aggregated for analysis. Finally, users query the OLAP cubes to access the data.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5474552" y="-46134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1"/>
                </a:lnTo>
                <a:lnTo>
                  <a:pt x="0" y="1076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292" y="430271"/>
            <a:ext cx="8411955" cy="4205977"/>
          </a:xfrm>
          <a:custGeom>
            <a:avLst/>
            <a:gdLst/>
            <a:ahLst/>
            <a:cxnLst/>
            <a:rect r="r" b="b" t="t" l="l"/>
            <a:pathLst>
              <a:path h="4205977" w="8411955">
                <a:moveTo>
                  <a:pt x="0" y="0"/>
                </a:moveTo>
                <a:lnTo>
                  <a:pt x="8411955" y="0"/>
                </a:lnTo>
                <a:lnTo>
                  <a:pt x="8411955" y="4205978"/>
                </a:lnTo>
                <a:lnTo>
                  <a:pt x="0" y="420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30271"/>
            <a:ext cx="8980076" cy="4490038"/>
          </a:xfrm>
          <a:custGeom>
            <a:avLst/>
            <a:gdLst/>
            <a:ahLst/>
            <a:cxnLst/>
            <a:rect r="r" b="b" t="t" l="l"/>
            <a:pathLst>
              <a:path h="4490038" w="8980076">
                <a:moveTo>
                  <a:pt x="0" y="0"/>
                </a:moveTo>
                <a:lnTo>
                  <a:pt x="8980076" y="0"/>
                </a:lnTo>
                <a:lnTo>
                  <a:pt x="8980076" y="4490038"/>
                </a:lnTo>
                <a:lnTo>
                  <a:pt x="0" y="449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793282" y="5349965"/>
            <a:ext cx="8087314" cy="4043657"/>
          </a:xfrm>
          <a:custGeom>
            <a:avLst/>
            <a:gdLst/>
            <a:ahLst/>
            <a:cxnLst/>
            <a:rect r="r" b="b" t="t" l="l"/>
            <a:pathLst>
              <a:path h="4043657" w="8087314">
                <a:moveTo>
                  <a:pt x="0" y="0"/>
                </a:moveTo>
                <a:lnTo>
                  <a:pt x="8087314" y="0"/>
                </a:lnTo>
                <a:lnTo>
                  <a:pt x="8087314" y="4043657"/>
                </a:lnTo>
                <a:lnTo>
                  <a:pt x="0" y="404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9292" y="4998325"/>
            <a:ext cx="9151569" cy="4746937"/>
          </a:xfrm>
          <a:custGeom>
            <a:avLst/>
            <a:gdLst/>
            <a:ahLst/>
            <a:cxnLst/>
            <a:rect r="r" b="b" t="t" l="l"/>
            <a:pathLst>
              <a:path h="4746937" w="9151569">
                <a:moveTo>
                  <a:pt x="0" y="0"/>
                </a:moveTo>
                <a:lnTo>
                  <a:pt x="9151569" y="0"/>
                </a:lnTo>
                <a:lnTo>
                  <a:pt x="9151569" y="4746936"/>
                </a:lnTo>
                <a:lnTo>
                  <a:pt x="0" y="474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5" t="0" r="-34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487" y="2086897"/>
            <a:ext cx="6218139" cy="62181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1219" y="2363976"/>
            <a:ext cx="5685609" cy="5688763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04336" y="7634502"/>
            <a:ext cx="1758106" cy="1808838"/>
            <a:chOff x="0" y="0"/>
            <a:chExt cx="2095920" cy="215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6008" cy="2156460"/>
            </a:xfrm>
            <a:custGeom>
              <a:avLst/>
              <a:gdLst/>
              <a:ahLst/>
              <a:cxnLst/>
              <a:rect r="r" b="b" t="t" l="l"/>
              <a:pathLst>
                <a:path h="2156460" w="2096008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01626" y="5544222"/>
            <a:ext cx="1991835" cy="1749650"/>
            <a:chOff x="0" y="0"/>
            <a:chExt cx="2374560" cy="2085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01626" y="2987088"/>
            <a:ext cx="1991835" cy="1750254"/>
            <a:chOff x="0" y="0"/>
            <a:chExt cx="2374560" cy="2086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4519" cy="2086610"/>
            </a:xfrm>
            <a:custGeom>
              <a:avLst/>
              <a:gdLst/>
              <a:ahLst/>
              <a:cxnLst/>
              <a:rect r="r" b="b" t="t" l="l"/>
              <a:pathLst>
                <a:path h="2086610" w="2374519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04336" y="843660"/>
            <a:ext cx="1758106" cy="1797363"/>
            <a:chOff x="0" y="0"/>
            <a:chExt cx="2095920" cy="2142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048950" y="3330326"/>
            <a:ext cx="1555883" cy="1287140"/>
          </a:xfrm>
          <a:custGeom>
            <a:avLst/>
            <a:gdLst/>
            <a:ahLst/>
            <a:cxnLst/>
            <a:rect r="r" b="b" t="t" l="l"/>
            <a:pathLst>
              <a:path h="1287140" w="1555883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8648" y="4818412"/>
            <a:ext cx="5310749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Applications of OLAP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5521" y="1200478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6751" y="1163857"/>
            <a:ext cx="434912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320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etail: </a:t>
            </a:r>
            <a:r>
              <a:rPr lang="en-US" sz="320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Track sales and promotions.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3961" y="3283730"/>
            <a:ext cx="497117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b="true" sz="320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ealthcare: </a:t>
            </a:r>
            <a:r>
              <a:rPr lang="en-US" sz="320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Monitor patient trends.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69686" y="6122922"/>
            <a:ext cx="51272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</a:t>
            </a:r>
            <a:r>
              <a:rPr lang="en-US" b="true" sz="320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nance:</a:t>
            </a:r>
            <a:r>
              <a:rPr lang="en-US" sz="3200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Detect fraud.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16751" y="8301393"/>
            <a:ext cx="74955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Education: </a:t>
            </a:r>
            <a:r>
              <a:rPr lang="en-US" sz="32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Analyze performance.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08564" y="3320351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08564" y="587855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85521" y="805702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099601" y="7176625"/>
            <a:ext cx="457877" cy="4578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054450" y="5686149"/>
            <a:ext cx="457877" cy="4578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054450" y="4121207"/>
            <a:ext cx="457877" cy="45787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099601" y="2758149"/>
            <a:ext cx="457877" cy="4578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4905080" y="-4731243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4526">
            <a:off x="-3257078" y="7773230"/>
            <a:ext cx="7347813" cy="7366228"/>
          </a:xfrm>
          <a:custGeom>
            <a:avLst/>
            <a:gdLst/>
            <a:ahLst/>
            <a:cxnLst/>
            <a:rect r="r" b="b" t="t" l="l"/>
            <a:pathLst>
              <a:path h="7366228" w="7347813">
                <a:moveTo>
                  <a:pt x="0" y="0"/>
                </a:moveTo>
                <a:lnTo>
                  <a:pt x="7347812" y="0"/>
                </a:lnTo>
                <a:lnTo>
                  <a:pt x="7347812" y="7366229"/>
                </a:lnTo>
                <a:lnTo>
                  <a:pt x="0" y="73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1966" y="358696"/>
            <a:ext cx="13384068" cy="9569608"/>
          </a:xfrm>
          <a:custGeom>
            <a:avLst/>
            <a:gdLst/>
            <a:ahLst/>
            <a:cxnLst/>
            <a:rect r="r" b="b" t="t" l="l"/>
            <a:pathLst>
              <a:path h="9569608" w="13384068">
                <a:moveTo>
                  <a:pt x="0" y="0"/>
                </a:moveTo>
                <a:lnTo>
                  <a:pt x="13384068" y="0"/>
                </a:lnTo>
                <a:lnTo>
                  <a:pt x="13384068" y="9569608"/>
                </a:lnTo>
                <a:lnTo>
                  <a:pt x="0" y="9569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DAGYQSWm_go</dc:identifier>
  <dcterms:modified xsi:type="dcterms:W3CDTF">2011-08-01T06:04:30Z</dcterms:modified>
  <cp:revision>1</cp:revision>
  <dc:title>The Role and Evolution of Data Warehousing and OLAP in Modern Data Analytics</dc:title>
</cp:coreProperties>
</file>